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3.jpg" ContentType="image/jpeg"/>
  <Override PartName="/ppt/media/image7.jpg" ContentType="image/jpeg"/>
  <Override PartName="/ppt/media/image8.jpg" ContentType="image/jpeg"/>
  <Override PartName="/ppt/media/image9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6"/>
  </p:notesMasterIdLst>
  <p:sldIdLst>
    <p:sldId id="262" r:id="rId2"/>
    <p:sldId id="278" r:id="rId3"/>
    <p:sldId id="280" r:id="rId4"/>
    <p:sldId id="279" r:id="rId5"/>
  </p:sldIdLst>
  <p:sldSz cx="12179300" cy="9134475" type="ledger"/>
  <p:notesSz cx="9296400" cy="70104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s-MX"/>
    </a:defPPr>
    <a:lvl1pPr marL="0" algn="l" defTabSz="1217889" rtl="0" eaLnBrk="1" latinLnBrk="0" hangingPunct="1">
      <a:defRPr sz="2397" kern="1200">
        <a:solidFill>
          <a:schemeClr val="tx1"/>
        </a:solidFill>
        <a:latin typeface="+mn-lt"/>
        <a:ea typeface="+mn-ea"/>
        <a:cs typeface="+mn-cs"/>
      </a:defRPr>
    </a:lvl1pPr>
    <a:lvl2pPr marL="608945" algn="l" defTabSz="1217889" rtl="0" eaLnBrk="1" latinLnBrk="0" hangingPunct="1">
      <a:defRPr sz="2397" kern="1200">
        <a:solidFill>
          <a:schemeClr val="tx1"/>
        </a:solidFill>
        <a:latin typeface="+mn-lt"/>
        <a:ea typeface="+mn-ea"/>
        <a:cs typeface="+mn-cs"/>
      </a:defRPr>
    </a:lvl2pPr>
    <a:lvl3pPr marL="1217889" algn="l" defTabSz="1217889" rtl="0" eaLnBrk="1" latinLnBrk="0" hangingPunct="1">
      <a:defRPr sz="2397" kern="1200">
        <a:solidFill>
          <a:schemeClr val="tx1"/>
        </a:solidFill>
        <a:latin typeface="+mn-lt"/>
        <a:ea typeface="+mn-ea"/>
        <a:cs typeface="+mn-cs"/>
      </a:defRPr>
    </a:lvl3pPr>
    <a:lvl4pPr marL="1826834" algn="l" defTabSz="1217889" rtl="0" eaLnBrk="1" latinLnBrk="0" hangingPunct="1">
      <a:defRPr sz="2397" kern="1200">
        <a:solidFill>
          <a:schemeClr val="tx1"/>
        </a:solidFill>
        <a:latin typeface="+mn-lt"/>
        <a:ea typeface="+mn-ea"/>
        <a:cs typeface="+mn-cs"/>
      </a:defRPr>
    </a:lvl4pPr>
    <a:lvl5pPr marL="2435779" algn="l" defTabSz="1217889" rtl="0" eaLnBrk="1" latinLnBrk="0" hangingPunct="1">
      <a:defRPr sz="2397" kern="1200">
        <a:solidFill>
          <a:schemeClr val="tx1"/>
        </a:solidFill>
        <a:latin typeface="+mn-lt"/>
        <a:ea typeface="+mn-ea"/>
        <a:cs typeface="+mn-cs"/>
      </a:defRPr>
    </a:lvl5pPr>
    <a:lvl6pPr marL="3044723" algn="l" defTabSz="1217889" rtl="0" eaLnBrk="1" latinLnBrk="0" hangingPunct="1">
      <a:defRPr sz="2397" kern="1200">
        <a:solidFill>
          <a:schemeClr val="tx1"/>
        </a:solidFill>
        <a:latin typeface="+mn-lt"/>
        <a:ea typeface="+mn-ea"/>
        <a:cs typeface="+mn-cs"/>
      </a:defRPr>
    </a:lvl6pPr>
    <a:lvl7pPr marL="3653668" algn="l" defTabSz="1217889" rtl="0" eaLnBrk="1" latinLnBrk="0" hangingPunct="1">
      <a:defRPr sz="2397" kern="1200">
        <a:solidFill>
          <a:schemeClr val="tx1"/>
        </a:solidFill>
        <a:latin typeface="+mn-lt"/>
        <a:ea typeface="+mn-ea"/>
        <a:cs typeface="+mn-cs"/>
      </a:defRPr>
    </a:lvl7pPr>
    <a:lvl8pPr marL="4262613" algn="l" defTabSz="1217889" rtl="0" eaLnBrk="1" latinLnBrk="0" hangingPunct="1">
      <a:defRPr sz="2397" kern="1200">
        <a:solidFill>
          <a:schemeClr val="tx1"/>
        </a:solidFill>
        <a:latin typeface="+mn-lt"/>
        <a:ea typeface="+mn-ea"/>
        <a:cs typeface="+mn-cs"/>
      </a:defRPr>
    </a:lvl8pPr>
    <a:lvl9pPr marL="4871557" algn="l" defTabSz="1217889" rtl="0" eaLnBrk="1" latinLnBrk="0" hangingPunct="1">
      <a:defRPr sz="239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6" userDrawn="1">
          <p15:clr>
            <a:srgbClr val="A4A3A4"/>
          </p15:clr>
        </p15:guide>
        <p15:guide id="2" pos="287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2B2D"/>
    <a:srgbClr val="5A6E26"/>
    <a:srgbClr val="5A6233"/>
    <a:srgbClr val="6D2C2A"/>
    <a:srgbClr val="7A230C"/>
    <a:srgbClr val="DCFDAC"/>
    <a:srgbClr val="596F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2" autoAdjust="0"/>
    <p:restoredTop sz="94660"/>
  </p:normalViewPr>
  <p:slideViewPr>
    <p:cSldViewPr>
      <p:cViewPr varScale="1">
        <p:scale>
          <a:sx n="52" d="100"/>
          <a:sy n="52" d="100"/>
        </p:scale>
        <p:origin x="1584" y="72"/>
      </p:cViewPr>
      <p:guideLst>
        <p:guide orient="horz" pos="3836"/>
        <p:guide pos="287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029183" cy="3519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265731" y="0"/>
            <a:ext cx="4029182" cy="3519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4CD61-0D6B-404C-9D07-1D41F353E678}" type="datetimeFigureOut">
              <a:rPr lang="es-MX" smtClean="0"/>
              <a:t>26/02/2021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4362" cy="2366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30383" y="3373438"/>
            <a:ext cx="7437120" cy="27612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3" y="6658491"/>
            <a:ext cx="4029183" cy="3519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265731" y="6658491"/>
            <a:ext cx="4029182" cy="3519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B67BF-7E8D-4C06-A4D1-06E56BBF39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3420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3448" y="2831687"/>
            <a:ext cx="1035240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6895" y="5115306"/>
            <a:ext cx="85255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8965" y="2100929"/>
            <a:ext cx="529799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2339" y="2100929"/>
            <a:ext cx="529799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36366"/>
            <a:ext cx="12178453" cy="909810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8965" y="365379"/>
            <a:ext cx="109613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8965" y="2100929"/>
            <a:ext cx="109613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0962" y="8495062"/>
            <a:ext cx="3897376" cy="3688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8965" y="8495062"/>
            <a:ext cx="2801239" cy="3688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69096" y="8495062"/>
            <a:ext cx="2801239" cy="3688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8945">
        <a:defRPr>
          <a:latin typeface="+mn-lt"/>
          <a:ea typeface="+mn-ea"/>
          <a:cs typeface="+mn-cs"/>
        </a:defRPr>
      </a:lvl2pPr>
      <a:lvl3pPr marL="1217889">
        <a:defRPr>
          <a:latin typeface="+mn-lt"/>
          <a:ea typeface="+mn-ea"/>
          <a:cs typeface="+mn-cs"/>
        </a:defRPr>
      </a:lvl3pPr>
      <a:lvl4pPr marL="1826834">
        <a:defRPr>
          <a:latin typeface="+mn-lt"/>
          <a:ea typeface="+mn-ea"/>
          <a:cs typeface="+mn-cs"/>
        </a:defRPr>
      </a:lvl4pPr>
      <a:lvl5pPr marL="2435779">
        <a:defRPr>
          <a:latin typeface="+mn-lt"/>
          <a:ea typeface="+mn-ea"/>
          <a:cs typeface="+mn-cs"/>
        </a:defRPr>
      </a:lvl5pPr>
      <a:lvl6pPr marL="3044723">
        <a:defRPr>
          <a:latin typeface="+mn-lt"/>
          <a:ea typeface="+mn-ea"/>
          <a:cs typeface="+mn-cs"/>
        </a:defRPr>
      </a:lvl6pPr>
      <a:lvl7pPr marL="3653668">
        <a:defRPr>
          <a:latin typeface="+mn-lt"/>
          <a:ea typeface="+mn-ea"/>
          <a:cs typeface="+mn-cs"/>
        </a:defRPr>
      </a:lvl7pPr>
      <a:lvl8pPr marL="4262613">
        <a:defRPr>
          <a:latin typeface="+mn-lt"/>
          <a:ea typeface="+mn-ea"/>
          <a:cs typeface="+mn-cs"/>
        </a:defRPr>
      </a:lvl8pPr>
      <a:lvl9pPr marL="4871557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8945">
        <a:defRPr>
          <a:latin typeface="+mn-lt"/>
          <a:ea typeface="+mn-ea"/>
          <a:cs typeface="+mn-cs"/>
        </a:defRPr>
      </a:lvl2pPr>
      <a:lvl3pPr marL="1217889">
        <a:defRPr>
          <a:latin typeface="+mn-lt"/>
          <a:ea typeface="+mn-ea"/>
          <a:cs typeface="+mn-cs"/>
        </a:defRPr>
      </a:lvl3pPr>
      <a:lvl4pPr marL="1826834">
        <a:defRPr>
          <a:latin typeface="+mn-lt"/>
          <a:ea typeface="+mn-ea"/>
          <a:cs typeface="+mn-cs"/>
        </a:defRPr>
      </a:lvl4pPr>
      <a:lvl5pPr marL="2435779">
        <a:defRPr>
          <a:latin typeface="+mn-lt"/>
          <a:ea typeface="+mn-ea"/>
          <a:cs typeface="+mn-cs"/>
        </a:defRPr>
      </a:lvl5pPr>
      <a:lvl6pPr marL="3044723">
        <a:defRPr>
          <a:latin typeface="+mn-lt"/>
          <a:ea typeface="+mn-ea"/>
          <a:cs typeface="+mn-cs"/>
        </a:defRPr>
      </a:lvl6pPr>
      <a:lvl7pPr marL="3653668">
        <a:defRPr>
          <a:latin typeface="+mn-lt"/>
          <a:ea typeface="+mn-ea"/>
          <a:cs typeface="+mn-cs"/>
        </a:defRPr>
      </a:lvl7pPr>
      <a:lvl8pPr marL="4262613">
        <a:defRPr>
          <a:latin typeface="+mn-lt"/>
          <a:ea typeface="+mn-ea"/>
          <a:cs typeface="+mn-cs"/>
        </a:defRPr>
      </a:lvl8pPr>
      <a:lvl9pPr marL="4871557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mailto:wilbert.izquierdo@villahermosa.gob.mx" TargetMode="External"/><Relationship Id="rId7" Type="http://schemas.openxmlformats.org/officeDocument/2006/relationships/image" Target="../media/image3.jpg"/><Relationship Id="rId2" Type="http://schemas.openxmlformats.org/officeDocument/2006/relationships/hyperlink" Target="mailto:martha.ceferino@villahermosa.gob.mx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eg"/><Relationship Id="rId5" Type="http://schemas.openxmlformats.org/officeDocument/2006/relationships/hyperlink" Target="mailto:roberto.perez@villahermosa.gob.mx" TargetMode="External"/><Relationship Id="rId10" Type="http://schemas.openxmlformats.org/officeDocument/2006/relationships/image" Target="../media/image6.jpg"/><Relationship Id="rId4" Type="http://schemas.openxmlformats.org/officeDocument/2006/relationships/hyperlink" Target="mailto:magdalena.maga&#241;a@villahermosa.gob.mx" TargetMode="Externa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0.png"/><Relationship Id="rId2" Type="http://schemas.openxmlformats.org/officeDocument/2006/relationships/hyperlink" Target="mailto:patricia.ricoy@villahermosa.gob.mx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brunilda.ruiz@villahermosa.gob.mx" TargetMode="External"/><Relationship Id="rId7" Type="http://schemas.openxmlformats.org/officeDocument/2006/relationships/image" Target="../media/image14.png"/><Relationship Id="rId2" Type="http://schemas.openxmlformats.org/officeDocument/2006/relationships/hyperlink" Target="mailto:jessicalopezgomez@villahermosa.gob.mx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AC82677-F0C0-420A-B61F-8C183EC5B447}"/>
              </a:ext>
            </a:extLst>
          </p:cNvPr>
          <p:cNvSpPr txBox="1"/>
          <p:nvPr/>
        </p:nvSpPr>
        <p:spPr>
          <a:xfrm>
            <a:off x="6356350" y="757237"/>
            <a:ext cx="4648200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000" b="1" spc="6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DIRECTORIO</a:t>
            </a:r>
            <a:endParaRPr lang="es-MX" sz="1800" b="1" spc="6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  <a:p>
            <a:pPr algn="ctr"/>
            <a:r>
              <a:rPr lang="es-MX" sz="1800" spc="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DIRECCIÓN DE ASUNTOS JURÍDICOS</a:t>
            </a:r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A5EACCB6-5E13-4CEB-90C6-5F67BBFFF8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656557"/>
              </p:ext>
            </p:extLst>
          </p:nvPr>
        </p:nvGraphicFramePr>
        <p:xfrm>
          <a:off x="527050" y="1860725"/>
          <a:ext cx="11430000" cy="687160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1043589693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157857058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348034007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355154839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23509654"/>
                    </a:ext>
                  </a:extLst>
                </a:gridCol>
              </a:tblGrid>
              <a:tr h="467869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/>
                        <a:t>FOTO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2B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/>
                        <a:t>NOMBRE DEL SERVIDOR PÚBLICO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2B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/>
                        <a:t>CARGO QUE OCUPA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2B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/>
                        <a:t>CORREO INSTITUCIONAL 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2B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/>
                        <a:t>TELEFONO DE OFICINA / EXT.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2B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314201"/>
                  </a:ext>
                </a:extLst>
              </a:tr>
              <a:tr h="1588361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LIC. MARTHA ELENA CEFERINO IZQUIERDO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DIRECTORA DE ASUNTOS JURÍDICOS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hlinkClick r:id="rId2"/>
                        </a:rPr>
                        <a:t>martha.ceferino@villahermosa.gob.mx</a:t>
                      </a:r>
                      <a:endParaRPr lang="es-MX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993 310 32 32 </a:t>
                      </a:r>
                    </a:p>
                    <a:p>
                      <a:pPr algn="ctr"/>
                      <a:r>
                        <a:rPr lang="es-MX" sz="1400" dirty="0"/>
                        <a:t>Ext. 1114 y 1211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474306"/>
                  </a:ext>
                </a:extLst>
              </a:tr>
              <a:tr h="1588361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s-MX" sz="14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LIC. WILBERT IZQUIERDO MENDOZA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s-MX" sz="14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SUBDIRECTOR DEL DEPARTAMENTO DE ANÁLISIS </a:t>
                      </a:r>
                      <a:r>
                        <a:rPr lang="es-MX" sz="1400" dirty="0"/>
                        <a:t>JURÍDICOS</a:t>
                      </a:r>
                      <a:endParaRPr lang="es-MX" sz="14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wilbert.izquierdo@villahermosa.gob.mx</a:t>
                      </a:r>
                      <a:endParaRPr lang="es-MX" sz="14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993 310 32 32 </a:t>
                      </a:r>
                    </a:p>
                    <a:p>
                      <a:pPr algn="ctr"/>
                      <a:r>
                        <a:rPr lang="es-MX" sz="1400" dirty="0"/>
                        <a:t>Ext. </a:t>
                      </a:r>
                      <a:endParaRPr lang="es-MX" sz="14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9733086"/>
                  </a:ext>
                </a:extLst>
              </a:tr>
              <a:tr h="1588361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LIC. MAGDALENA MAGAÑA DAMIÁN </a:t>
                      </a:r>
                    </a:p>
                    <a:p>
                      <a:pPr marL="0" algn="ctr"/>
                      <a:endParaRPr lang="es-MX" sz="14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s-MX" sz="14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SUBDIRECTORA DEL DEPARTAMENTO DE LO CONTENCIOSO Y AMPARO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  <a:hlinkClick r:id="rId4"/>
                        </a:rPr>
                        <a:t>magdalena.magaña@villahermosa.gob.mx</a:t>
                      </a:r>
                      <a:endParaRPr lang="es-MX" sz="1400" dirty="0">
                        <a:latin typeface="Arial"/>
                        <a:cs typeface="Arial"/>
                      </a:endParaRPr>
                    </a:p>
                    <a:p>
                      <a:pPr marL="0" algn="ctr"/>
                      <a:endParaRPr lang="es-MX" sz="14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993 310 32 32 </a:t>
                      </a:r>
                    </a:p>
                    <a:p>
                      <a:pPr algn="ctr"/>
                      <a:r>
                        <a:rPr lang="es-MX" sz="1400" dirty="0"/>
                        <a:t>Ext. </a:t>
                      </a:r>
                      <a:endParaRPr lang="es-MX" sz="14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8157689"/>
                  </a:ext>
                </a:extLst>
              </a:tr>
              <a:tr h="1588361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s-MX" sz="14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LIC. ROBERTO PÉREZ VILLEGAS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s-MX" sz="14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SUBDIRECTOR DEL DEPARTAMENTO DE ASUNTOS LABORALES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s-MX" sz="14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roberto.perez@villahermosa.gob.mx</a:t>
                      </a:r>
                      <a:endParaRPr lang="es-MX" sz="14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993 310 32 32 </a:t>
                      </a:r>
                    </a:p>
                    <a:p>
                      <a:pPr algn="ctr"/>
                      <a:r>
                        <a:rPr lang="es-MX" sz="1400" dirty="0"/>
                        <a:t>Ext. 1199</a:t>
                      </a:r>
                      <a:endParaRPr lang="es-MX" sz="14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6780567"/>
                  </a:ext>
                </a:extLst>
              </a:tr>
            </a:tbl>
          </a:graphicData>
        </a:graphic>
      </p:graphicFrame>
      <p:pic>
        <p:nvPicPr>
          <p:cNvPr id="7" name="Imagen 6" descr="Persona mirando de frente&#10;&#10;Descripción generada automáticamente">
            <a:extLst>
              <a:ext uri="{FF2B5EF4-FFF2-40B4-BE49-F238E27FC236}">
                <a16:creationId xmlns:a16="http://schemas.microsoft.com/office/drawing/2014/main" id="{D7E7A59C-4B75-46D0-9FAE-3E9630FCAF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0" y="2433637"/>
            <a:ext cx="1524000" cy="1524000"/>
          </a:xfrm>
          <a:prstGeom prst="rect">
            <a:avLst/>
          </a:prstGeom>
        </p:spPr>
      </p:pic>
      <p:pic>
        <p:nvPicPr>
          <p:cNvPr id="9" name="Imagen 8" descr="Un hombre con una camisa azul&#10;&#10;Descripción generada automáticamente">
            <a:extLst>
              <a:ext uri="{FF2B5EF4-FFF2-40B4-BE49-F238E27FC236}">
                <a16:creationId xmlns:a16="http://schemas.microsoft.com/office/drawing/2014/main" id="{42E67667-4E99-4E44-A212-0EDE288DBB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0" y="3996417"/>
            <a:ext cx="1524000" cy="1524000"/>
          </a:xfrm>
          <a:prstGeom prst="rect">
            <a:avLst/>
          </a:prstGeom>
        </p:spPr>
      </p:pic>
      <p:pic>
        <p:nvPicPr>
          <p:cNvPr id="11" name="Imagen 10" descr="Un hombre con una camisa azul&#10;&#10;Descripción generada automáticamente">
            <a:extLst>
              <a:ext uri="{FF2B5EF4-FFF2-40B4-BE49-F238E27FC236}">
                <a16:creationId xmlns:a16="http://schemas.microsoft.com/office/drawing/2014/main" id="{11A98782-DA04-4839-9FE2-0B1F3E9B00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0" y="7158037"/>
            <a:ext cx="1524000" cy="1524000"/>
          </a:xfrm>
          <a:prstGeom prst="rect">
            <a:avLst/>
          </a:prstGeom>
        </p:spPr>
      </p:pic>
      <p:pic>
        <p:nvPicPr>
          <p:cNvPr id="13" name="Imagen 12" descr="Icono&#10;&#10;Descripción generada automáticamente">
            <a:extLst>
              <a:ext uri="{FF2B5EF4-FFF2-40B4-BE49-F238E27FC236}">
                <a16:creationId xmlns:a16="http://schemas.microsoft.com/office/drawing/2014/main" id="{0CECE159-AE23-440B-B3F2-AF332D7ED4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49" y="5595256"/>
            <a:ext cx="1523999" cy="1523999"/>
          </a:xfrm>
          <a:prstGeom prst="rect">
            <a:avLst/>
          </a:prstGeom>
        </p:spPr>
      </p:pic>
      <p:pic>
        <p:nvPicPr>
          <p:cNvPr id="8" name="object 5">
            <a:extLst>
              <a:ext uri="{FF2B5EF4-FFF2-40B4-BE49-F238E27FC236}">
                <a16:creationId xmlns:a16="http://schemas.microsoft.com/office/drawing/2014/main" id="{9C10E49C-7A62-4097-BC0B-BF0FFB253305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31111" y="5595255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282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AC82677-F0C0-420A-B61F-8C183EC5B447}"/>
              </a:ext>
            </a:extLst>
          </p:cNvPr>
          <p:cNvSpPr txBox="1"/>
          <p:nvPr/>
        </p:nvSpPr>
        <p:spPr>
          <a:xfrm>
            <a:off x="6356350" y="757237"/>
            <a:ext cx="4648200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000" b="1" spc="6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DIRECTORIO</a:t>
            </a:r>
            <a:endParaRPr lang="es-MX" sz="1800" b="1" spc="6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  <a:p>
            <a:pPr algn="ctr"/>
            <a:r>
              <a:rPr lang="es-MX" sz="1800" spc="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DIRECCIÓN DE ASUNTOS JURÍDICOS</a:t>
            </a:r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A5EACCB6-5E13-4CEB-90C6-5F67BBFFF8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800415"/>
              </p:ext>
            </p:extLst>
          </p:nvPr>
        </p:nvGraphicFramePr>
        <p:xfrm>
          <a:off x="527050" y="1860725"/>
          <a:ext cx="11430000" cy="687160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1043589693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1578570586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348034007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355154839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23509654"/>
                    </a:ext>
                  </a:extLst>
                </a:gridCol>
              </a:tblGrid>
              <a:tr h="467869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/>
                        <a:t>FOTO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2B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/>
                        <a:t>NOMBRE DEL SERVIDOR PÚBLICO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2B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/>
                        <a:t>CARGO QUE OCUPA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2B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/>
                        <a:t>CORREO INSTITUCIONAL 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2B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/>
                        <a:t>TELEFONO DE OFICINA / EXT.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2B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314201"/>
                  </a:ext>
                </a:extLst>
              </a:tr>
              <a:tr h="1588361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LIC. PATRICIA RICOY ÁLVAREZ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UNIDAD DE ENLACE ADMINISTRATIVO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  <a:hlinkClick r:id="rId2"/>
                        </a:rPr>
                        <a:t>patricia.ricoy@villahermosa.gob.mx</a:t>
                      </a:r>
                      <a:endParaRPr lang="es-MX" sz="1400" dirty="0">
                        <a:latin typeface="Arial"/>
                        <a:cs typeface="Arial"/>
                      </a:endParaRPr>
                    </a:p>
                    <a:p>
                      <a:pPr algn="ctr"/>
                      <a:endParaRPr lang="es-MX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993 310 32 32 </a:t>
                      </a:r>
                    </a:p>
                    <a:p>
                      <a:pPr algn="ctr"/>
                      <a:r>
                        <a:rPr lang="es-MX" sz="1400" dirty="0"/>
                        <a:t>Ext. 1211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474306"/>
                  </a:ext>
                </a:extLst>
              </a:tr>
              <a:tr h="1588361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LIC. FERNANDO AGUILERA CONCHA</a:t>
                      </a:r>
                    </a:p>
                    <a:p>
                      <a:pPr marL="0" algn="ctr"/>
                      <a:endParaRPr lang="es-MX" sz="14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/>
                        <a:t>JEFE DEL DEPARTAMENTO DE ASUNTOS CIVILES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993 310 32 32 </a:t>
                      </a:r>
                    </a:p>
                    <a:p>
                      <a:pPr algn="ctr"/>
                      <a:r>
                        <a:rPr lang="es-MX" sz="1400" dirty="0"/>
                        <a:t>Ext. 1211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9733086"/>
                  </a:ext>
                </a:extLst>
              </a:tr>
              <a:tr h="1588361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LIC. JUAN CARLOS ARIAS HERNÁNDEZ</a:t>
                      </a:r>
                    </a:p>
                    <a:p>
                      <a:pPr marL="0" algn="ctr"/>
                      <a:endParaRPr lang="es-MX" sz="14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/>
                        <a:t>JEFE DEL DEPARTAMENTO DE ASUNTOS PENALES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/>
                      <a:endParaRPr lang="es-MX" sz="14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993 310 32 32 </a:t>
                      </a:r>
                    </a:p>
                    <a:p>
                      <a:pPr algn="ctr"/>
                      <a:r>
                        <a:rPr lang="es-MX" sz="1400" dirty="0"/>
                        <a:t>Ext. 1211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8157689"/>
                  </a:ext>
                </a:extLst>
              </a:tr>
              <a:tr h="1588361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LIC. ELIZABETH MONTEJO TORRES</a:t>
                      </a:r>
                    </a:p>
                    <a:p>
                      <a:pPr marL="0" algn="ctr"/>
                      <a:endParaRPr lang="es-MX" sz="14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/>
                        <a:t>JEFE DEL DEPARTAMENTO DE LO CONTENCIOSO Y AMPARO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/>
                      <a:endParaRPr lang="es-MX" sz="14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993 310 32 32 </a:t>
                      </a:r>
                    </a:p>
                    <a:p>
                      <a:pPr algn="ctr"/>
                      <a:r>
                        <a:rPr lang="es-MX" sz="1400" dirty="0"/>
                        <a:t>Ext. 1211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6780567"/>
                  </a:ext>
                </a:extLst>
              </a:tr>
            </a:tbl>
          </a:graphicData>
        </a:graphic>
      </p:graphicFrame>
      <p:pic>
        <p:nvPicPr>
          <p:cNvPr id="4" name="Imagen 3" descr="Una persona con una camiseta roja&#10;&#10;Descripción generada automáticamente">
            <a:extLst>
              <a:ext uri="{FF2B5EF4-FFF2-40B4-BE49-F238E27FC236}">
                <a16:creationId xmlns:a16="http://schemas.microsoft.com/office/drawing/2014/main" id="{0DDC45FD-0CFE-4522-AF9C-B7EBE53E8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0" y="2433637"/>
            <a:ext cx="1512000" cy="1512000"/>
          </a:xfrm>
          <a:prstGeom prst="rect">
            <a:avLst/>
          </a:prstGeom>
        </p:spPr>
      </p:pic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170C5862-82D4-4496-A137-996F979874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49" y="5595256"/>
            <a:ext cx="1523999" cy="1523999"/>
          </a:xfrm>
          <a:prstGeom prst="rect">
            <a:avLst/>
          </a:prstGeom>
        </p:spPr>
      </p:pic>
      <p:pic>
        <p:nvPicPr>
          <p:cNvPr id="14" name="Imagen 13" descr="Icono&#10;&#10;Descripción generada automáticamente">
            <a:extLst>
              <a:ext uri="{FF2B5EF4-FFF2-40B4-BE49-F238E27FC236}">
                <a16:creationId xmlns:a16="http://schemas.microsoft.com/office/drawing/2014/main" id="{6929DA47-1031-4223-A54E-49D323FECC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50" y="7163792"/>
            <a:ext cx="1523999" cy="1523999"/>
          </a:xfrm>
          <a:prstGeom prst="rect">
            <a:avLst/>
          </a:prstGeom>
        </p:spPr>
      </p:pic>
      <p:pic>
        <p:nvPicPr>
          <p:cNvPr id="9" name="Imagen 8" descr="Un joven con una playera de color blanco&#10;&#10;Descripción generada automáticamente">
            <a:extLst>
              <a:ext uri="{FF2B5EF4-FFF2-40B4-BE49-F238E27FC236}">
                <a16:creationId xmlns:a16="http://schemas.microsoft.com/office/drawing/2014/main" id="{FBDF2BB5-401C-439D-9EEB-258B5F4CC8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84" y="3990174"/>
            <a:ext cx="1519464" cy="1519464"/>
          </a:xfrm>
          <a:prstGeom prst="rect">
            <a:avLst/>
          </a:prstGeom>
        </p:spPr>
      </p:pic>
      <p:pic>
        <p:nvPicPr>
          <p:cNvPr id="10" name="Imagen 9" descr="La cara de un hombre con camisa azul&#10;&#10;Descripción generada automáticamente">
            <a:extLst>
              <a:ext uri="{FF2B5EF4-FFF2-40B4-BE49-F238E27FC236}">
                <a16:creationId xmlns:a16="http://schemas.microsoft.com/office/drawing/2014/main" id="{1F2311C5-966B-4AA5-9D90-E2CDEE7232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41" y="5599790"/>
            <a:ext cx="1519464" cy="1519464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06806D2-2FC7-4519-BE01-1938E26D98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424" y="7163725"/>
            <a:ext cx="1524132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876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AC82677-F0C0-420A-B61F-8C183EC5B447}"/>
              </a:ext>
            </a:extLst>
          </p:cNvPr>
          <p:cNvSpPr txBox="1"/>
          <p:nvPr/>
        </p:nvSpPr>
        <p:spPr>
          <a:xfrm>
            <a:off x="6356350" y="757237"/>
            <a:ext cx="4648200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000" b="1" spc="6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DIRECTORIO</a:t>
            </a:r>
            <a:endParaRPr lang="es-MX" sz="1800" b="1" spc="6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  <a:p>
            <a:pPr algn="ctr"/>
            <a:r>
              <a:rPr lang="es-MX" sz="1800" spc="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DIRECCIÓN DE ASUNTOS JURÍDICOS</a:t>
            </a:r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A5EACCB6-5E13-4CEB-90C6-5F67BBFFF8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371603"/>
              </p:ext>
            </p:extLst>
          </p:nvPr>
        </p:nvGraphicFramePr>
        <p:xfrm>
          <a:off x="527050" y="1860725"/>
          <a:ext cx="11430000" cy="687160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1043589693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1578570586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34803400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55154839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23509654"/>
                    </a:ext>
                  </a:extLst>
                </a:gridCol>
              </a:tblGrid>
              <a:tr h="467869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/>
                        <a:t>FOTO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2B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/>
                        <a:t>NOMBRE DEL SERVIDOR PÚBLICO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2B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/>
                        <a:t>CARGO QUE OCUPA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2B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/>
                        <a:t>CORREO INSTITUCIONAL 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2B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/>
                        <a:t>TELEFONO DE OFICINA / EXT.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2B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314201"/>
                  </a:ext>
                </a:extLst>
              </a:tr>
              <a:tr h="1588361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LIC. JOSÉ GUADALUPE ARIAS HERNÁNDEZ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JEFE DEL DEPARTAMENTO DE ASUNTOS LABORALES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993 310 32 32 </a:t>
                      </a:r>
                    </a:p>
                    <a:p>
                      <a:pPr algn="ctr"/>
                      <a:r>
                        <a:rPr lang="es-MX" sz="1400" dirty="0"/>
                        <a:t>Ext. 1211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474306"/>
                  </a:ext>
                </a:extLst>
              </a:tr>
              <a:tr h="1588361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s-MX" sz="14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LIC. JESSICA GUADALUPE LÓPEZ GÓMEZ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/>
                        <a:t>JEFA DEL DEPARTAMENTO DE DERECHOS HUMANOS Y ACCESO A LA INFORMACIÓN PÚBLICA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spc="-5" dirty="0">
                          <a:latin typeface="Arial"/>
                          <a:cs typeface="Arial"/>
                          <a:hlinkClick r:id="rId2"/>
                        </a:rPr>
                        <a:t>jessicalopezgomez@villahermosa.gob.mx</a:t>
                      </a:r>
                      <a:endParaRPr lang="es-MX" sz="1400" dirty="0">
                        <a:latin typeface="Arial"/>
                        <a:cs typeface="Arial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993 310 32 32 </a:t>
                      </a:r>
                    </a:p>
                    <a:p>
                      <a:pPr algn="ctr"/>
                      <a:r>
                        <a:rPr lang="es-MX" sz="1400" dirty="0"/>
                        <a:t>Ext. 1211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9733086"/>
                  </a:ext>
                </a:extLst>
              </a:tr>
              <a:tr h="1588361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s-MX" sz="14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LIC. BRUNILDA DEL CARMEN RUÍZ PEREGRINO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/>
                        <a:t>JEFA DE LA UNIDAD DE JUECES CALIFICADORES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  <a:hlinkClick r:id="rId3"/>
                        </a:rPr>
                        <a:t>brunilda.ruiz@villahermosa.gob.mx</a:t>
                      </a:r>
                      <a:endParaRPr lang="es-MX" sz="1400" dirty="0">
                        <a:latin typeface="Arial"/>
                        <a:cs typeface="Arial"/>
                      </a:endParaRPr>
                    </a:p>
                    <a:p>
                      <a:pPr marL="0" algn="ctr"/>
                      <a:endParaRPr lang="es-MX" sz="14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993 310 32 32 </a:t>
                      </a:r>
                    </a:p>
                    <a:p>
                      <a:pPr algn="ctr"/>
                      <a:r>
                        <a:rPr lang="es-MX" sz="1400" dirty="0"/>
                        <a:t>Ext. 1211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8157689"/>
                  </a:ext>
                </a:extLst>
              </a:tr>
              <a:tr h="1588361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LIC. NINFA GUADALUPE MAGAÑA TRUJILLO</a:t>
                      </a:r>
                    </a:p>
                    <a:p>
                      <a:pPr marL="0" algn="ctr"/>
                      <a:endParaRPr lang="es-MX" sz="14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s-MX" sz="1400" dirty="0"/>
                        <a:t>JUEZ CALIFICADOR DEL 1ER TURNO</a:t>
                      </a:r>
                      <a:endParaRPr lang="es-MX" sz="14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/>
                      <a:endParaRPr lang="es-MX" sz="14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993 358 12 00</a:t>
                      </a:r>
                    </a:p>
                    <a:p>
                      <a:pPr algn="ctr"/>
                      <a:r>
                        <a:rPr lang="es-MX" sz="1400" dirty="0"/>
                        <a:t>Ext. 2535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6780567"/>
                  </a:ext>
                </a:extLst>
              </a:tr>
            </a:tbl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4F792ED5-D476-4D4D-B5BC-9810613DF2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567" y="2444171"/>
            <a:ext cx="1524132" cy="152413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232F969-32F2-43C2-A9E4-8C0D49AF11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426" y="3923616"/>
            <a:ext cx="1492414" cy="165932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07E1B1B-0F4E-4610-9C98-729DD5C6D3E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9714"/>
          <a:stretch/>
        </p:blipFill>
        <p:spPr>
          <a:xfrm>
            <a:off x="514205" y="5645597"/>
            <a:ext cx="1684857" cy="142207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0FF8335-5B0A-49C5-8E5A-C1724CFAC2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095" y="7173556"/>
            <a:ext cx="1437075" cy="150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778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AC82677-F0C0-420A-B61F-8C183EC5B447}"/>
              </a:ext>
            </a:extLst>
          </p:cNvPr>
          <p:cNvSpPr txBox="1"/>
          <p:nvPr/>
        </p:nvSpPr>
        <p:spPr>
          <a:xfrm>
            <a:off x="6356350" y="757237"/>
            <a:ext cx="4648200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000" b="1" spc="6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DIRECTORIO</a:t>
            </a:r>
            <a:endParaRPr lang="es-MX" sz="1800" b="1" spc="6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  <a:p>
            <a:pPr algn="ctr"/>
            <a:r>
              <a:rPr lang="es-MX" sz="1800" spc="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DIRECCIÓN DE ASUNTOS JURÍDICOS</a:t>
            </a:r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A5EACCB6-5E13-4CEB-90C6-5F67BBFFF8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477755"/>
              </p:ext>
            </p:extLst>
          </p:nvPr>
        </p:nvGraphicFramePr>
        <p:xfrm>
          <a:off x="527050" y="1824037"/>
          <a:ext cx="11430000" cy="369488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1043589693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1578570586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348034007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355154839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23509654"/>
                    </a:ext>
                  </a:extLst>
                </a:gridCol>
              </a:tblGrid>
              <a:tr h="467869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/>
                        <a:t>FOTO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2B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/>
                        <a:t>NOMBRE DEL SERVIDOR PÚBLICO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2B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/>
                        <a:t>CARGO QUE OCUPA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2B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/>
                        <a:t>CORREO INSTITUCIONAL 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2B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/>
                        <a:t>TELEFONO DE OFICINA / EXT.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2B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314201"/>
                  </a:ext>
                </a:extLst>
              </a:tr>
              <a:tr h="1588361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LIC. CARMEN MENA SEGURA</a:t>
                      </a:r>
                    </a:p>
                    <a:p>
                      <a:pPr algn="ctr"/>
                      <a:endParaRPr lang="es-MX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/>
                        <a:t>JUEZ CALIFICADOR DEL 2° TURNO</a:t>
                      </a:r>
                      <a:endParaRPr lang="es-MX" sz="14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MX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993 358 12 00</a:t>
                      </a:r>
                    </a:p>
                    <a:p>
                      <a:pPr algn="ctr"/>
                      <a:r>
                        <a:rPr lang="es-MX" sz="1400" dirty="0"/>
                        <a:t>Ext. 2535</a:t>
                      </a:r>
                    </a:p>
                    <a:p>
                      <a:pPr algn="ctr"/>
                      <a:endParaRPr lang="es-MX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474306"/>
                  </a:ext>
                </a:extLst>
              </a:tr>
              <a:tr h="1588361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LIC. MARITZA DEL ROSARIO VALENCIA CEBALLOS</a:t>
                      </a:r>
                    </a:p>
                    <a:p>
                      <a:pPr marL="0" algn="ctr"/>
                      <a:endParaRPr lang="es-MX" sz="14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/>
                        <a:t>JUEZ CALIFICADOR DEL 3ER TURNO</a:t>
                      </a:r>
                      <a:endParaRPr lang="es-MX" sz="14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993 358 12 00</a:t>
                      </a:r>
                    </a:p>
                    <a:p>
                      <a:pPr algn="ctr"/>
                      <a:r>
                        <a:rPr lang="es-MX" sz="1400" dirty="0"/>
                        <a:t>Ext. 2535</a:t>
                      </a:r>
                    </a:p>
                    <a:p>
                      <a:pPr algn="ctr"/>
                      <a:endParaRPr lang="es-MX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9733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9003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2171</TotalTime>
  <Words>411</Words>
  <Application>Microsoft Office PowerPoint</Application>
  <PresentationFormat>Doble carta (432 x 279 mm)</PresentationFormat>
  <Paragraphs>91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Lic. William Lopez</dc:creator>
  <cp:lastModifiedBy>Usuario de Windows</cp:lastModifiedBy>
  <cp:revision>154</cp:revision>
  <cp:lastPrinted>2021-01-19T20:45:10Z</cp:lastPrinted>
  <dcterms:created xsi:type="dcterms:W3CDTF">2020-10-05T08:14:37Z</dcterms:created>
  <dcterms:modified xsi:type="dcterms:W3CDTF">2021-02-26T15:53:29Z</dcterms:modified>
</cp:coreProperties>
</file>